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2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194B-25FA-12E8-0316-69B9BD5D1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9F2C2-E31B-3B82-1973-932678488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282"/>
            <a:ext cx="9144000" cy="1655762"/>
          </a:xfrm>
        </p:spPr>
        <p:txBody>
          <a:bodyPr/>
          <a:lstStyle/>
          <a:p>
            <a:r>
              <a:rPr lang="en-GB" dirty="0"/>
              <a:t>By Thomas Davies</a:t>
            </a:r>
          </a:p>
          <a:p>
            <a:r>
              <a:rPr lang="en-GB" dirty="0"/>
              <a:t>Department of Physics | Durham University</a:t>
            </a:r>
          </a:p>
          <a:p>
            <a:r>
              <a:rPr lang="en-GB" dirty="0"/>
              <a:t>January 2024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8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1D EBM | Albedo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05ADAC7-CF9A-F0E3-6E1A-75D2A81B73C5}"/>
                  </a:ext>
                </a:extLst>
              </p:cNvPr>
              <p:cNvSpPr/>
              <p:nvPr/>
            </p:nvSpPr>
            <p:spPr>
              <a:xfrm>
                <a:off x="155272" y="881538"/>
                <a:ext cx="5167264" cy="1740288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albedo function models the reflectivity of the land/ocean, accounting for the higher reflectivity of snow</a:t>
                </a:r>
                <a:r>
                  <a:rPr lang="en-GB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/ice that occurs at freezing temperatures.</a:t>
                </a:r>
              </a:p>
              <a:p>
                <a:r>
                  <a:rPr lang="en-GB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=0.525−0.245 ⋅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⁡(0.2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−53.6) 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05ADAC7-CF9A-F0E3-6E1A-75D2A81B7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2" y="881538"/>
                <a:ext cx="5167264" cy="1740288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temperature&#10;&#10;Description automatically generated">
            <a:extLst>
              <a:ext uri="{FF2B5EF4-FFF2-40B4-BE49-F238E27FC236}">
                <a16:creationId xmlns:a16="http://schemas.microsoft.com/office/drawing/2014/main" id="{1C993E5A-DB7E-CA68-E592-C37598CD4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2" t="10914" r="7312" b="3105"/>
          <a:stretch/>
        </p:blipFill>
        <p:spPr bwMode="auto">
          <a:xfrm>
            <a:off x="5424367" y="2337493"/>
            <a:ext cx="6454206" cy="40575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9C0B6E-F3DE-88B3-FBCB-B5CB5E4E47F6}"/>
              </a:ext>
            </a:extLst>
          </p:cNvPr>
          <p:cNvSpPr/>
          <p:nvPr/>
        </p:nvSpPr>
        <p:spPr>
          <a:xfrm>
            <a:off x="6418050" y="1007680"/>
            <a:ext cx="4589256" cy="901146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>
                <a:solidFill>
                  <a:schemeClr val="tx1"/>
                </a:solidFill>
              </a:rPr>
              <a:t>A(Ice) = 0.7 (</a:t>
            </a:r>
            <a:r>
              <a:rPr lang="en-GB" sz="2000" i="1" dirty="0">
                <a:solidFill>
                  <a:schemeClr val="tx1"/>
                </a:solidFill>
              </a:rPr>
              <a:t>high reflectance</a:t>
            </a:r>
            <a:r>
              <a:rPr lang="en-GB" sz="2000" dirty="0">
                <a:solidFill>
                  <a:schemeClr val="tx1"/>
                </a:solidFill>
              </a:rPr>
              <a:t>) </a:t>
            </a:r>
          </a:p>
          <a:p>
            <a:r>
              <a:rPr lang="en-GB" sz="2000" dirty="0">
                <a:solidFill>
                  <a:schemeClr val="tx1"/>
                </a:solidFill>
              </a:rPr>
              <a:t>A(land/ocean) = 0.3 (</a:t>
            </a:r>
            <a:r>
              <a:rPr lang="en-GB" sz="2000" i="1" dirty="0">
                <a:solidFill>
                  <a:schemeClr val="tx1"/>
                </a:solidFill>
              </a:rPr>
              <a:t>low reflectance</a:t>
            </a:r>
            <a:r>
              <a:rPr lang="en-GB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5D7448-FEA0-BFEA-9DBE-6B20B8AA772A}"/>
              </a:ext>
            </a:extLst>
          </p:cNvPr>
          <p:cNvSpPr/>
          <p:nvPr/>
        </p:nvSpPr>
        <p:spPr>
          <a:xfrm>
            <a:off x="388185" y="2955380"/>
            <a:ext cx="4373596" cy="1080610"/>
          </a:xfrm>
          <a:prstGeom prst="roundRect">
            <a:avLst>
              <a:gd name="adj" fmla="val 9253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i="1" u="sng" dirty="0">
                <a:solidFill>
                  <a:schemeClr val="tx1"/>
                </a:solidFill>
              </a:rPr>
              <a:t>Future Work</a:t>
            </a:r>
            <a:r>
              <a:rPr lang="en-GB" dirty="0">
                <a:solidFill>
                  <a:schemeClr val="tx1"/>
                </a:solidFill>
              </a:rPr>
              <a:t>: Possible work could be done to include the effect that atmospheric cloud cover has on the albedo of a latitude band</a:t>
            </a:r>
            <a:endParaRPr lang="en-GB" u="sng" dirty="0">
              <a:solidFill>
                <a:schemeClr val="tx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A6EA775-509D-AC75-E3B7-BB1C15B91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904" y="4236175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215B3B2-CF37-B2EC-5B55-5DD859F7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5" y="4236175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1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1D EBM | Infrared Cooling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187FE5-348C-30A7-75C8-A65BC548F0E7}"/>
              </a:ext>
            </a:extLst>
          </p:cNvPr>
          <p:cNvSpPr/>
          <p:nvPr/>
        </p:nvSpPr>
        <p:spPr>
          <a:xfrm>
            <a:off x="276042" y="831845"/>
            <a:ext cx="5167264" cy="990394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solidFill>
                  <a:schemeClr val="tx1"/>
                </a:solidFill>
              </a:rPr>
              <a:t>The IR Cooling model describes the amount of (IR) radiation, emitted by Earth’s surface, that escapes into outer-space.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65AB7C1-D387-6B62-188A-2A513A684577}"/>
                  </a:ext>
                </a:extLst>
              </p:cNvPr>
              <p:cNvSpPr/>
              <p:nvPr/>
            </p:nvSpPr>
            <p:spPr>
              <a:xfrm>
                <a:off x="276042" y="2012311"/>
                <a:ext cx="5167264" cy="3001701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Given a latitude band at some temperature (</a:t>
                </a:r>
                <a:r>
                  <a:rPr lang="en-GB" i="1" dirty="0">
                    <a:solidFill>
                      <a:schemeClr val="tx1"/>
                    </a:solidFill>
                  </a:rPr>
                  <a:t>T)</a:t>
                </a:r>
                <a:r>
                  <a:rPr lang="en-GB" dirty="0">
                    <a:solidFill>
                      <a:schemeClr val="tx1"/>
                    </a:solidFill>
                  </a:rPr>
                  <a:t>, it’s surface will emit as a black-body according to the Steffan-Boltzman law.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This emitted radiation can either pass straight into outer-space, or it can get absorbed by the greenhouse gases (predominantly CO2) present within our atmosphere.</a:t>
                </a: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65AB7C1-D387-6B62-188A-2A513A684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2" y="2012311"/>
                <a:ext cx="5167264" cy="3001701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7D7C422-034C-E5B2-F78D-A6E997F0A02E}"/>
                  </a:ext>
                </a:extLst>
              </p:cNvPr>
              <p:cNvSpPr/>
              <p:nvPr/>
            </p:nvSpPr>
            <p:spPr>
              <a:xfrm>
                <a:off x="276042" y="5204084"/>
                <a:ext cx="5167264" cy="1290589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𝑐𝑜</m:t>
                                              </m:r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7D7C422-034C-E5B2-F78D-A6E997F0A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2" y="5204084"/>
                <a:ext cx="5167264" cy="1290589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5B90F7F-CDF2-864C-7D36-22F5EF7D5E76}"/>
                  </a:ext>
                </a:extLst>
              </p:cNvPr>
              <p:cNvSpPr/>
              <p:nvPr/>
            </p:nvSpPr>
            <p:spPr>
              <a:xfrm>
                <a:off x="6072955" y="831845"/>
                <a:ext cx="5460562" cy="1904795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The 1D EBM model was optimised, via gradient descent methods, to best fit to the historic climate temperature record; yielding cooling model parameters of: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≡0.68</m:t>
                      </m:r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≡0.05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5B90F7F-CDF2-864C-7D36-22F5EF7D5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955" y="831845"/>
                <a:ext cx="5460562" cy="1904795"/>
              </a:xfrm>
              <a:prstGeom prst="roundRect">
                <a:avLst>
                  <a:gd name="adj" fmla="val 9253"/>
                </a:avLst>
              </a:prstGeom>
              <a:blipFill>
                <a:blip r:embed="rId5"/>
                <a:stretch>
                  <a:fillRect r="-222"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289 &#10;288 &#10;287 &#10;286 &#10;285 &#10;284 &#10;283 &#10;1960 &#10;Optimised Model &#10;Historic Record &#10;19 70 &#10;1980 &#10;1990 &#10;2000 &#10;2010 &#10;2020 ">
            <a:extLst>
              <a:ext uri="{FF2B5EF4-FFF2-40B4-BE49-F238E27FC236}">
                <a16:creationId xmlns:a16="http://schemas.microsoft.com/office/drawing/2014/main" id="{D77534B8-4B53-4E60-864C-C1C4601B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1280" r="9126" b="6415"/>
          <a:stretch/>
        </p:blipFill>
        <p:spPr bwMode="auto">
          <a:xfrm>
            <a:off x="5779658" y="2906952"/>
            <a:ext cx="5753859" cy="380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1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1D EBM | Antarctica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6390C5-9AC3-8173-DBE2-40C42ECFA98E}"/>
              </a:ext>
            </a:extLst>
          </p:cNvPr>
          <p:cNvSpPr/>
          <p:nvPr/>
        </p:nvSpPr>
        <p:spPr>
          <a:xfrm>
            <a:off x="155273" y="805968"/>
            <a:ext cx="5819958" cy="993648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solidFill>
                  <a:schemeClr val="tx1"/>
                </a:solidFill>
              </a:rPr>
              <a:t>Antarctica is a continent that is covered in snow &amp; ice all year round, and has an altitude of 2500m relative to sea level.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17AF300-860B-8AAA-9A12-E524048C9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9" t="11423" r="9934" b="3063"/>
          <a:stretch/>
        </p:blipFill>
        <p:spPr bwMode="auto">
          <a:xfrm>
            <a:off x="162574" y="3617686"/>
            <a:ext cx="5805356" cy="31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A925EA-E12E-690B-A6A5-BF58BDCD618B}"/>
              </a:ext>
            </a:extLst>
          </p:cNvPr>
          <p:cNvSpPr/>
          <p:nvPr/>
        </p:nvSpPr>
        <p:spPr>
          <a:xfrm>
            <a:off x="162574" y="1961417"/>
            <a:ext cx="5819958" cy="1322084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solidFill>
                  <a:schemeClr val="tx1"/>
                </a:solidFill>
              </a:rPr>
              <a:t>We find that the temperature of the continent oscillates within the range (250K, 270K); due to the albedo model, we find that we have a variable amount of snow/ice cover throughout the year, over this region.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33B8129-A778-1AF5-AD77-FC111645D7BD}"/>
                  </a:ext>
                </a:extLst>
              </p:cNvPr>
              <p:cNvSpPr/>
              <p:nvPr/>
            </p:nvSpPr>
            <p:spPr>
              <a:xfrm>
                <a:off x="6216771" y="783796"/>
                <a:ext cx="5819958" cy="2679450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We apply a correction to the sea-level temperature for the Antarctic latitude bands, as to obtain the realised temperature at the surface of the land-mass; this correction was achieved via the atmospheric lapse rate: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𝑆𝐿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𝑆𝐿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6.5×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Now giving us an Antarctica that is snow/ice covered all year round.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33B8129-A778-1AF5-AD77-FC111645D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771" y="783796"/>
                <a:ext cx="5819958" cy="2679450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 b="-1126"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261DB889-4A23-4F59-B6E6-C9460FECC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9" t="11423" r="9934" b="3063"/>
          <a:stretch/>
        </p:blipFill>
        <p:spPr bwMode="auto">
          <a:xfrm>
            <a:off x="6216771" y="3623436"/>
            <a:ext cx="5805356" cy="31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2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1D EBM | 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6390C5-9AC3-8173-DBE2-40C42ECFA98E}"/>
              </a:ext>
            </a:extLst>
          </p:cNvPr>
          <p:cNvSpPr/>
          <p:nvPr/>
        </p:nvSpPr>
        <p:spPr>
          <a:xfrm>
            <a:off x="1897808" y="1427068"/>
            <a:ext cx="7815535" cy="4197354"/>
          </a:xfrm>
          <a:prstGeom prst="roundRect">
            <a:avLst>
              <a:gd name="adj" fmla="val 9253"/>
            </a:avLst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</a:rPr>
              <a:t>Next Steps:</a:t>
            </a: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Investigate the albedo function to see if it can be improved in a significant way (maybe add cloud cover)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Project CO2 atmospheric concentrations into the future, under various IPCC SRES scenarios.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Use the model to simulate how the global average temperature will grow, under these different emission pathways.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Develop a strategy to extract ice sheet volume from the model, and from this, predict sea level rises for each emission pathway.</a:t>
            </a:r>
          </a:p>
        </p:txBody>
      </p:sp>
    </p:spTree>
    <p:extLst>
      <p:ext uri="{BB962C8B-B14F-4D97-AF65-F5344CB8AC3E}">
        <p14:creationId xmlns:p14="http://schemas.microsoft.com/office/powerpoint/2010/main" val="428875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  Radiation Cycle &amp; Greenhouse Gases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1503F6-A687-96B6-6E77-966C3C11E124}"/>
              </a:ext>
            </a:extLst>
          </p:cNvPr>
          <p:cNvSpPr/>
          <p:nvPr/>
        </p:nvSpPr>
        <p:spPr>
          <a:xfrm>
            <a:off x="6305094" y="4594599"/>
            <a:ext cx="5731633" cy="1940944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GB" dirty="0">
                <a:solidFill>
                  <a:schemeClr val="tx1"/>
                </a:solidFill>
              </a:rPr>
              <a:t>The Sun emits radiation that is absorbed by Earth’s surface; this gets re-emitted (IR regime) towards outer-space/atmosphere.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Greenhouse gases absorb a fraction of this re-emitted energy, trapping it inside of the climate system.</a:t>
            </a:r>
          </a:p>
        </p:txBody>
      </p:sp>
      <p:pic>
        <p:nvPicPr>
          <p:cNvPr id="2" name="Picture 2" descr="8.1 Earth's Heat Budget – Introduction to Oceanography">
            <a:extLst>
              <a:ext uri="{FF2B5EF4-FFF2-40B4-BE49-F238E27FC236}">
                <a16:creationId xmlns:a16="http://schemas.microsoft.com/office/drawing/2014/main" id="{ECE216EE-BB89-FF80-259E-87F5FB66A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94" y="707464"/>
            <a:ext cx="5731633" cy="36628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t your Gummy Greenhouse Gases! | NASA Space Place – NASA Science for Kids">
            <a:extLst>
              <a:ext uri="{FF2B5EF4-FFF2-40B4-BE49-F238E27FC236}">
                <a16:creationId xmlns:a16="http://schemas.microsoft.com/office/drawing/2014/main" id="{7DC463DF-D3B0-D366-31C0-0187A935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8" y="746549"/>
            <a:ext cx="5293416" cy="362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D38C71-DD51-950E-C6C3-AA774A491E17}"/>
              </a:ext>
            </a:extLst>
          </p:cNvPr>
          <p:cNvSpPr/>
          <p:nvPr/>
        </p:nvSpPr>
        <p:spPr>
          <a:xfrm>
            <a:off x="341036" y="4594599"/>
            <a:ext cx="5374257" cy="1940944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GB" dirty="0">
                <a:solidFill>
                  <a:schemeClr val="tx1"/>
                </a:solidFill>
              </a:rPr>
              <a:t>Greenhouse gases (GHG) are strong absorbers of Infrared radiation; they prevent the energy emitted by Earth’s surface from escaping into outer-space; causing the planet’s temperature to rise. Carbon Dioxide (CO2) is the most prominent GHG in our atmosphere today.</a:t>
            </a:r>
          </a:p>
        </p:txBody>
      </p:sp>
    </p:spTree>
    <p:extLst>
      <p:ext uri="{BB962C8B-B14F-4D97-AF65-F5344CB8AC3E}">
        <p14:creationId xmlns:p14="http://schemas.microsoft.com/office/powerpoint/2010/main" val="206789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CO2 Atmospheric Concentration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9FB4A-52C6-087B-8C8A-0EE8E556E217}"/>
              </a:ext>
            </a:extLst>
          </p:cNvPr>
          <p:cNvSpPr/>
          <p:nvPr/>
        </p:nvSpPr>
        <p:spPr>
          <a:xfrm>
            <a:off x="586423" y="1210666"/>
            <a:ext cx="4594527" cy="1940944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GB" dirty="0">
                <a:solidFill>
                  <a:schemeClr val="tx1"/>
                </a:solidFill>
              </a:rPr>
              <a:t>The industrial revolution (circ. 1750) caused a significant increase in demand for energy, leading to the mass burning of coal, and a steady increase in atmospheric CO2 from 280ppm up to 420ppm today.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A7795C-2075-2347-7A88-B7195DD8845F}"/>
                  </a:ext>
                </a:extLst>
              </p:cNvPr>
              <p:cNvSpPr/>
              <p:nvPr/>
            </p:nvSpPr>
            <p:spPr>
              <a:xfrm>
                <a:off x="586422" y="3706391"/>
                <a:ext cx="4594527" cy="1940944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The insulating effect of CO2 has caused the planet’s average temperature to steadily increase by 1.5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C since 1960.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A7795C-2075-2347-7A88-B7195DD8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22" y="3706391"/>
                <a:ext cx="4594527" cy="1940944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11E2A30-6B08-E136-365B-FD75A2B5EA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 t="11084" r="9536" b="3514"/>
          <a:stretch/>
        </p:blipFill>
        <p:spPr bwMode="auto">
          <a:xfrm>
            <a:off x="6563844" y="905182"/>
            <a:ext cx="5163653" cy="29533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ABEF84-15D6-76E4-8A8E-5AD946D950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11277" r="9766" b="2948"/>
          <a:stretch/>
        </p:blipFill>
        <p:spPr bwMode="auto">
          <a:xfrm>
            <a:off x="6415722" y="3931850"/>
            <a:ext cx="5311775" cy="27654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106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Effects of A Warming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9FB4A-52C6-087B-8C8A-0EE8E556E217}"/>
              </a:ext>
            </a:extLst>
          </p:cNvPr>
          <p:cNvSpPr/>
          <p:nvPr/>
        </p:nvSpPr>
        <p:spPr>
          <a:xfrm>
            <a:off x="6314121" y="831845"/>
            <a:ext cx="5242877" cy="2307234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A warming climate can lead to: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More frequent and severe weather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Melting of the ice sheets, causing a rise in sea levels, risking lower altitude land-masses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Extinction of plant &amp; animal species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A7795C-2075-2347-7A88-B7195DD8845F}"/>
              </a:ext>
            </a:extLst>
          </p:cNvPr>
          <p:cNvSpPr/>
          <p:nvPr/>
        </p:nvSpPr>
        <p:spPr>
          <a:xfrm>
            <a:off x="839837" y="3475636"/>
            <a:ext cx="4594527" cy="3136058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The demand for energy will only continue to increase: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Developing countries catching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Current technologies (internet infrastructure, phones/computes)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Cutting-edge technology (neural networks, internet infrastructure)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074" name="Picture 2" descr="Environmental Outbreak Started : Extreme Weather Events- Fewer but..  Stronger !!!">
            <a:extLst>
              <a:ext uri="{FF2B5EF4-FFF2-40B4-BE49-F238E27FC236}">
                <a16:creationId xmlns:a16="http://schemas.microsoft.com/office/drawing/2014/main" id="{A7149003-02B9-7F07-9D2E-8010D4BD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87" y="1005156"/>
            <a:ext cx="3652113" cy="214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utting Edge Technology Defined With The Pros &amp; Cons | Blog - BairesDev">
            <a:extLst>
              <a:ext uri="{FF2B5EF4-FFF2-40B4-BE49-F238E27FC236}">
                <a16:creationId xmlns:a16="http://schemas.microsoft.com/office/drawing/2014/main" id="{22D16B94-61C5-B27C-4A29-20096FBDE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70" y="3300879"/>
            <a:ext cx="3081757" cy="19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xplained and tested: Tesla's 'self-driving' Autopilot | CAR Magazine">
            <a:extLst>
              <a:ext uri="{FF2B5EF4-FFF2-40B4-BE49-F238E27FC236}">
                <a16:creationId xmlns:a16="http://schemas.microsoft.com/office/drawing/2014/main" id="{02D0DDD7-3A0E-B011-9075-48D0F4B57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32" y="3300879"/>
            <a:ext cx="3258927" cy="194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rtificial Intelligence in Forecasting Construction Costs: A Study of Developing  Countries">
            <a:extLst>
              <a:ext uri="{FF2B5EF4-FFF2-40B4-BE49-F238E27FC236}">
                <a16:creationId xmlns:a16="http://schemas.microsoft.com/office/drawing/2014/main" id="{6D6075F2-ADE2-0790-0A78-48019FDD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63" y="4800600"/>
            <a:ext cx="327357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67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Contemporary Climate Research | Johns et al, Climate Dynamics, 2003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3A918C-D4E9-1AB3-92EB-2DAB744AEBB6}"/>
              </a:ext>
            </a:extLst>
          </p:cNvPr>
          <p:cNvSpPr/>
          <p:nvPr/>
        </p:nvSpPr>
        <p:spPr>
          <a:xfrm>
            <a:off x="814437" y="1917700"/>
            <a:ext cx="4722763" cy="4476756"/>
          </a:xfrm>
          <a:prstGeom prst="roundRect">
            <a:avLst>
              <a:gd name="adj" fmla="val 92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GB" dirty="0">
                <a:solidFill>
                  <a:schemeClr val="tx1"/>
                </a:solidFill>
              </a:rPr>
              <a:t>If we continue to heavily rely on fossil fuels to meet our energy, we could experience: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5.3x increase in global average land temperature, and 4.25x increase in average sea temperature, relative to 1880-1920 average, by the year 2100.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34cm sea level rise, compared to 1900 levels.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40A3E0-FBE5-7E59-9E91-7B498457AB23}"/>
              </a:ext>
            </a:extLst>
          </p:cNvPr>
          <p:cNvSpPr/>
          <p:nvPr/>
        </p:nvSpPr>
        <p:spPr>
          <a:xfrm>
            <a:off x="6471393" y="1917700"/>
            <a:ext cx="4722763" cy="4476756"/>
          </a:xfrm>
          <a:prstGeom prst="roundRect">
            <a:avLst>
              <a:gd name="adj" fmla="val 9253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GB" dirty="0">
                <a:solidFill>
                  <a:schemeClr val="tx1"/>
                </a:solidFill>
              </a:rPr>
              <a:t>A focus on energy efficient technology, and a reduction in fossil fuel usage (B1 SRES scenario) could experience a more </a:t>
            </a:r>
            <a:r>
              <a:rPr lang="en-GB" b="1" dirty="0">
                <a:solidFill>
                  <a:schemeClr val="tx1"/>
                </a:solidFill>
              </a:rPr>
              <a:t>optimistic</a:t>
            </a:r>
            <a:r>
              <a:rPr lang="en-GB" dirty="0">
                <a:solidFill>
                  <a:schemeClr val="tx1"/>
                </a:solidFill>
              </a:rPr>
              <a:t>: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2.5x increase in global average land temperature, and 2.1x increase in average sea temperature, relative to 1880-1920 average, by the year 2100.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21cm sea level rise, compared to 1900 levels.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6F195-5370-3CC6-0EED-2E07ECC0D686}"/>
              </a:ext>
            </a:extLst>
          </p:cNvPr>
          <p:cNvSpPr txBox="1"/>
          <p:nvPr/>
        </p:nvSpPr>
        <p:spPr>
          <a:xfrm>
            <a:off x="2006600" y="1141968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A1FI SRES Scenario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6DDD1-9D92-AC17-2BE1-C57A0C3B5E82}"/>
              </a:ext>
            </a:extLst>
          </p:cNvPr>
          <p:cNvSpPr txBox="1"/>
          <p:nvPr/>
        </p:nvSpPr>
        <p:spPr>
          <a:xfrm>
            <a:off x="7963986" y="1190106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B1 SRES Scenario</a:t>
            </a:r>
          </a:p>
        </p:txBody>
      </p:sp>
    </p:spTree>
    <p:extLst>
      <p:ext uri="{BB962C8B-B14F-4D97-AF65-F5344CB8AC3E}">
        <p14:creationId xmlns:p14="http://schemas.microsoft.com/office/powerpoint/2010/main" val="116331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Contemporary Climate Research | IPCC 2023 Climate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AB2BD-8EBD-F5A6-086B-5CAC7C092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6" y="917448"/>
            <a:ext cx="5797301" cy="5657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/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1.5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1-2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3% decrease in crop yields for large regions of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30%.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a few days of the year.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/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4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1-2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20% decrease in crop yields around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&gt;35%.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large portions of the year, for regions near the equator.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6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Climate Model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6AB5C9EC-3716-C3CE-0062-878C8DC31AC7}"/>
                  </a:ext>
                </a:extLst>
              </p:cNvPr>
              <p:cNvSpPr/>
              <p:nvPr/>
            </p:nvSpPr>
            <p:spPr>
              <a:xfrm>
                <a:off x="192137" y="831845"/>
                <a:ext cx="5167264" cy="2654427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Zero-Dimensional Climate Model | </a:t>
                </a:r>
                <a:r>
                  <a:rPr lang="en-GB" i="1" dirty="0">
                    <a:solidFill>
                      <a:schemeClr val="tx1"/>
                    </a:solidFill>
                  </a:rPr>
                  <a:t>0D EBM</a:t>
                </a:r>
              </a:p>
              <a:p>
                <a:endParaRPr lang="en-GB" b="1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Simulates the average global surface temperature of by considering the incoming solar radiation and the emitted (Infrared) radiation.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6AB5C9EC-3716-C3CE-0062-878C8DC31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37" y="831845"/>
                <a:ext cx="5167264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3D9F4A-AF8A-CD6D-3FC6-0B4FB7E41E41}"/>
              </a:ext>
            </a:extLst>
          </p:cNvPr>
          <p:cNvSpPr/>
          <p:nvPr/>
        </p:nvSpPr>
        <p:spPr>
          <a:xfrm>
            <a:off x="224706" y="3749546"/>
            <a:ext cx="6137993" cy="2955928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Global Circulation Climate Models| </a:t>
            </a:r>
            <a:r>
              <a:rPr lang="en-GB" i="1" dirty="0">
                <a:solidFill>
                  <a:schemeClr val="tx1"/>
                </a:solidFill>
              </a:rPr>
              <a:t>GCMs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These types of models are utilised in weather forecasting; they simulate the fluid dynamics of the atmosphere/oceans, allowing the most accurate predictions of temperature/humidity/precipitation.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B748E9A-5724-9A1F-E682-BD6EC119A4D9}"/>
                  </a:ext>
                </a:extLst>
              </p:cNvPr>
              <p:cNvSpPr/>
              <p:nvPr/>
            </p:nvSpPr>
            <p:spPr>
              <a:xfrm>
                <a:off x="5548663" y="831845"/>
                <a:ext cx="6488064" cy="2654427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One-Dimensional Climate Model | </a:t>
                </a:r>
                <a:r>
                  <a:rPr lang="en-GB" i="1" dirty="0">
                    <a:solidFill>
                      <a:schemeClr val="tx1"/>
                    </a:solidFill>
                  </a:rPr>
                  <a:t>1D EBM</a:t>
                </a:r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GB" b="1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Simulates the surface temperature of a latitude band by considering incoming/outgoing radiation, thermal dissipation and surface albedo.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B748E9A-5724-9A1F-E682-BD6EC119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663" y="831845"/>
                <a:ext cx="6488064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Schematic diagram of a 1D energy balance model based on Figure 3.1(b)... |  Download Scientific Diagram">
            <a:extLst>
              <a:ext uri="{FF2B5EF4-FFF2-40B4-BE49-F238E27FC236}">
                <a16:creationId xmlns:a16="http://schemas.microsoft.com/office/drawing/2014/main" id="{14FC3E23-BAE1-FABC-306A-484390A10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38" y="3749546"/>
            <a:ext cx="4048128" cy="28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1D EBM | Solar Radiation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A879D20-34BF-5B4F-C2F1-7D65C3096311}"/>
                  </a:ext>
                </a:extLst>
              </p:cNvPr>
              <p:cNvSpPr/>
              <p:nvPr/>
            </p:nvSpPr>
            <p:spPr>
              <a:xfrm>
                <a:off x="155269" y="771458"/>
                <a:ext cx="5535563" cy="1942749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The parameter </a:t>
                </a:r>
                <a:r>
                  <a:rPr lang="en-GB" i="1" dirty="0">
                    <a:solidFill>
                      <a:schemeClr val="tx1"/>
                    </a:solidFill>
                  </a:rPr>
                  <a:t>S represents the day-averaged solar radiation intensity [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1"/>
                    </a:solidFill>
                  </a:rPr>
                  <a:t>] at Earth’s location in the Earth-Sun orbit.</a:t>
                </a:r>
              </a:p>
              <a:p>
                <a:endParaRPr lang="en-GB" i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A879D20-34BF-5B4F-C2F1-7D65C3096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69" y="771458"/>
                <a:ext cx="5535563" cy="1942749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674A280-822E-226C-46DA-09508FD7922F}"/>
                  </a:ext>
                </a:extLst>
              </p:cNvPr>
              <p:cNvSpPr/>
              <p:nvPr/>
            </p:nvSpPr>
            <p:spPr>
              <a:xfrm>
                <a:off x="155268" y="2802499"/>
                <a:ext cx="5535563" cy="2060880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is the amount of incoming solar radiation, per unit time/area, that arrives at Earth’s location at time t. </a:t>
                </a:r>
              </a:p>
              <a:p>
                <a:endParaRPr lang="en-GB" i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674A280-822E-226C-46DA-09508FD79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68" y="2802499"/>
                <a:ext cx="5535563" cy="2060880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CA9695-7331-D80C-CC29-3DB467ECFC6E}"/>
                  </a:ext>
                </a:extLst>
              </p:cNvPr>
              <p:cNvSpPr/>
              <p:nvPr/>
            </p:nvSpPr>
            <p:spPr>
              <a:xfrm>
                <a:off x="6095994" y="754206"/>
                <a:ext cx="5535563" cy="2558337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The Earth-Sun distance, denoted here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𝐸𝑆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is calculated using elliptical geometry as to account for the true elliptical orbit of Earth around the sun.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(e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0.016)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The true anomaly (</a:t>
                </a:r>
                <a:r>
                  <a:rPr lang="en-GB" i="1" dirty="0">
                    <a:solidFill>
                      <a:schemeClr val="tx1"/>
                    </a:solidFill>
                  </a:rPr>
                  <a:t>f)</a:t>
                </a:r>
                <a:r>
                  <a:rPr lang="en-GB" dirty="0">
                    <a:solidFill>
                      <a:schemeClr val="tx1"/>
                    </a:solidFill>
                  </a:rPr>
                  <a:t> is approximated via a series expansion (</a:t>
                </a:r>
                <a:r>
                  <a:rPr lang="en-GB" i="1" dirty="0">
                    <a:solidFill>
                      <a:schemeClr val="tx1"/>
                    </a:solidFill>
                  </a:rPr>
                  <a:t>valid for e &lt; 0.66</a:t>
                </a:r>
                <a:r>
                  <a:rPr lang="en-GB" dirty="0">
                    <a:solidFill>
                      <a:schemeClr val="tx1"/>
                    </a:solidFill>
                  </a:rPr>
                  <a:t>), and then the definition of an ellipse is used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𝐸𝑆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CA9695-7331-D80C-CC29-3DB467ECF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4" y="754206"/>
                <a:ext cx="5535563" cy="2558337"/>
              </a:xfrm>
              <a:prstGeom prst="roundRect">
                <a:avLst>
                  <a:gd name="adj" fmla="val 9253"/>
                </a:avLst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32660206-2441-4FEB-3CC8-251CCDDB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8" y="5013295"/>
            <a:ext cx="2716118" cy="17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0437BD-6D8D-F734-D720-17361B8B2F4C}"/>
                  </a:ext>
                </a:extLst>
              </p:cNvPr>
              <p:cNvSpPr txBox="1"/>
              <p:nvPr/>
            </p:nvSpPr>
            <p:spPr>
              <a:xfrm>
                <a:off x="3143160" y="5423739"/>
                <a:ext cx="2547671" cy="69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0437BD-6D8D-F734-D720-17361B8B2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60" y="5423739"/>
                <a:ext cx="2547671" cy="69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Northen Hemisphere &#10;500 &#10;400 &#10;300 &#10;200 &#10;- 30.o• &#10;- 35.o• &#10;40. O ' &#10;45.0• &#10;50.o• &#10;55.o• &#10;100 &#10;60.o• &#10;65.o• &#10;70.o• &#10;75.o• &#10;80.0' &#10;85.o• &#10;90.o• &#10;150 &#10;200 &#10;250 &#10;300 &#10;350 &#10;time [days] &#10;Southern Hemisphere &#10;100 &#10;150 &#10;200 &#10;250 &#10;300 &#10;time [days] &#10;- -85.o• &#10;- -75.o• &#10;- -70.o• &#10;- -65.o• &#10;.60.o• &#10;- -55.o• &#10;-50.o• &#10;_ -45.0• &#10;_40.o• &#10;-35.o• &#10;- -30.o• &#10;- - -25.o• &#10;-20.o• &#10;- -15.o• &#10;-10.o• &#10;350 ">
            <a:extLst>
              <a:ext uri="{FF2B5EF4-FFF2-40B4-BE49-F238E27FC236}">
                <a16:creationId xmlns:a16="http://schemas.microsoft.com/office/drawing/2014/main" id="{C1D90E9E-0303-AA73-800D-A5DC2E73B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051" r="9434" b="4369"/>
          <a:stretch/>
        </p:blipFill>
        <p:spPr bwMode="auto">
          <a:xfrm>
            <a:off x="6044237" y="3506132"/>
            <a:ext cx="5489656" cy="297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2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1D EBM | Heat Capacity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6039B4-E547-D039-1744-BB939F840CEB}"/>
              </a:ext>
            </a:extLst>
          </p:cNvPr>
          <p:cNvSpPr/>
          <p:nvPr/>
        </p:nvSpPr>
        <p:spPr>
          <a:xfrm>
            <a:off x="155273" y="761372"/>
            <a:ext cx="5167264" cy="1326139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GB" dirty="0">
                <a:solidFill>
                  <a:schemeClr val="tx1"/>
                </a:solidFill>
              </a:rPr>
              <a:t>The Heat capacity (C) of a latitude band, tells us how much thermal energy is required for the band’s temperature to change by 1 degree Kelvin.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1C17419-CDA2-8660-47E4-0B216DCFF2D1}"/>
                  </a:ext>
                </a:extLst>
              </p:cNvPr>
              <p:cNvSpPr/>
              <p:nvPr/>
            </p:nvSpPr>
            <p:spPr>
              <a:xfrm>
                <a:off x="155273" y="3202640"/>
                <a:ext cx="5167264" cy="3454191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A band’s heat capacity is taken to be the average of the land, ocean and ice heat capacities. 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Unfrozen land/ocean have heat capacity values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1.1×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solidFill>
                          <a:schemeClr val="tx1"/>
                        </a:solidFill>
                      </a:rPr>
                      <m:t>2.2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nor/>
                      </m:rPr>
                      <a:rPr lang="en-GB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respectively.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Land/Ocean ice has the heat capacity of unfrozen land when at a temperature in the range (263K, 273K); but has a higher value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5.3×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when below 263K to account for the latent heat of the liquid-solid phase transition.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1C17419-CDA2-8660-47E4-0B216DCFF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3" y="3202640"/>
                <a:ext cx="5167264" cy="3454191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48951CB-3AAF-49FC-6D70-512BA3D7CD84}"/>
                  </a:ext>
                </a:extLst>
              </p:cNvPr>
              <p:cNvSpPr/>
              <p:nvPr/>
            </p:nvSpPr>
            <p:spPr>
              <a:xfrm>
                <a:off x="155274" y="2178838"/>
                <a:ext cx="5167264" cy="874740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GB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𝑙𝑎𝑛𝑑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𝑖𝑐𝑒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𝑙𝑎𝑛𝑑</m:t>
                              </m:r>
                            </m:sub>
                          </m:s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𝑖𝑐𝑒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𝑖𝑐𝑒</m:t>
                              </m:r>
                            </m:sub>
                          </m:sSub>
                        </m:e>
                      </m:d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GB" sz="1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𝑜𝑐𝑒𝑎𝑛</m:t>
                          </m:r>
                        </m:sub>
                      </m:sSub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𝑖𝑐𝑒</m:t>
                              </m:r>
                            </m:sub>
                          </m:sSub>
                        </m:e>
                      </m:d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𝑜𝑐𝑒𝑎𝑛</m:t>
                          </m:r>
                        </m:sub>
                      </m:sSub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𝑖𝑐𝑒</m:t>
                          </m:r>
                        </m:sub>
                      </m:sSub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𝑖𝑐𝑒</m:t>
                          </m:r>
                        </m:sub>
                      </m:sSub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GB" sz="1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48951CB-3AAF-49FC-6D70-512BA3D7C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4" y="2178838"/>
                <a:ext cx="5167264" cy="874740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temperature&#10;&#10;Description automatically generated">
            <a:extLst>
              <a:ext uri="{FF2B5EF4-FFF2-40B4-BE49-F238E27FC236}">
                <a16:creationId xmlns:a16="http://schemas.microsoft.com/office/drawing/2014/main" id="{197044A2-847B-D5FF-5D61-953A4EB78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11805" r="9038" b="2219"/>
          <a:stretch/>
        </p:blipFill>
        <p:spPr bwMode="auto">
          <a:xfrm>
            <a:off x="6026892" y="3559530"/>
            <a:ext cx="5167264" cy="3200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78CEDB2-CB14-AB10-DFF2-6A80B282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34" y="910280"/>
            <a:ext cx="3799888" cy="23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3E8036-2A54-9160-FBBF-CA0D42590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1102" y="798147"/>
            <a:ext cx="1777374" cy="25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1338</Words>
  <Application>Microsoft Office PowerPoint</Application>
  <PresentationFormat>Widescreen</PresentationFormat>
  <Paragraphs>118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53</cp:revision>
  <dcterms:created xsi:type="dcterms:W3CDTF">2024-01-24T11:14:50Z</dcterms:created>
  <dcterms:modified xsi:type="dcterms:W3CDTF">2024-01-24T16:57:17Z</dcterms:modified>
</cp:coreProperties>
</file>